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Lst>
  <p:sldSz cy="6858000" cx="9144000"/>
  <p:notesSz cx="6858000" cy="9144000"/>
  <p:embeddedFontLst>
    <p:embeddedFont>
      <p:font typeface="Overlock"/>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7" roundtripDataSignature="AMtx7mg6GkP4qJhUwJPo3AJ+3ZlqLrXI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font" Target="fonts/Overlock-regular.fntdata"/><Relationship Id="rId8" Type="http://schemas.openxmlformats.org/officeDocument/2006/relationships/slide" Target="slides/slide2.xml"/><Relationship Id="rId18" Type="http://schemas.openxmlformats.org/officeDocument/2006/relationships/customXml" Target="../customXml/item1.xml"/><Relationship Id="rId3" Type="http://schemas.openxmlformats.org/officeDocument/2006/relationships/presProps" Target="presProps.xml"/><Relationship Id="rId12" Type="http://schemas.openxmlformats.org/officeDocument/2006/relationships/slide" Target="slides/slide6.xml"/><Relationship Id="rId17" Type="http://customschemas.google.com/relationships/presentationmetadata" Target="metadata"/><Relationship Id="rId7" Type="http://schemas.openxmlformats.org/officeDocument/2006/relationships/slide" Target="slides/slide1.xml"/><Relationship Id="rId2" Type="http://schemas.openxmlformats.org/officeDocument/2006/relationships/viewProps" Target="viewProps.xml"/><Relationship Id="rId16" Type="http://schemas.openxmlformats.org/officeDocument/2006/relationships/font" Target="fonts/Overlock-boldItalic.fntdata"/><Relationship Id="rId20" Type="http://schemas.openxmlformats.org/officeDocument/2006/relationships/customXml" Target="../customXml/item3.xml"/><Relationship Id="rId11" Type="http://schemas.openxmlformats.org/officeDocument/2006/relationships/slide" Target="slides/slide5.xml"/><Relationship Id="rId1" Type="http://schemas.openxmlformats.org/officeDocument/2006/relationships/theme" Target="theme/theme3.xml"/><Relationship Id="rId6" Type="http://schemas.openxmlformats.org/officeDocument/2006/relationships/notesMaster" Target="notesMasters/notesMaster1.xml"/><Relationship Id="rId15" Type="http://schemas.openxmlformats.org/officeDocument/2006/relationships/font" Target="fonts/Overlock-italic.fntdata"/><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customXml" Target="../customXml/item2.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Overlock-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32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2"/>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32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2"/>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32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2"/>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Times New Roman"/>
                <a:ea typeface="Times New Roman"/>
                <a:cs typeface="Times New Roman"/>
                <a:sym typeface="Times New Roman"/>
              </a:rPr>
              <a:t>‹#›</a:t>
            </a:fld>
            <a:endParaRPr b="0" i="0" sz="1200" u="none" cap="none" strike="noStrike">
              <a:solidFill>
                <a:schemeClr val="lt1"/>
              </a:solidFill>
              <a:latin typeface="Times New Roman"/>
              <a:ea typeface="Times New Roman"/>
              <a:cs typeface="Times New Roman"/>
              <a:sym typeface="Times New Roman"/>
            </a:endParaRPr>
          </a:p>
        </p:txBody>
      </p:sp>
      <p:sp>
        <p:nvSpPr>
          <p:cNvPr id="121" name="Google Shape;12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2" name="Google Shape;13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1" name="Google Shape;14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3" name="Google Shape;15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3" name="Google Shape;16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0" name="Google Shape;18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0"/>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10"/>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8" name="Google Shape;18;p1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1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18"/>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80" name="Google Shape;80;p1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81" name="Google Shape;81;p1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1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 name="Google Shape;86;p19"/>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 name="Google Shape;87;p1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20"/>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2" name="Google Shape;92;p20"/>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3" name="Google Shape;93;p2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96" name="Shape 96"/>
        <p:cNvGrpSpPr/>
        <p:nvPr/>
      </p:nvGrpSpPr>
      <p:grpSpPr>
        <a:xfrm>
          <a:off x="0" y="0"/>
          <a:ext cx="0" cy="0"/>
          <a:chOff x="0" y="0"/>
          <a:chExt cx="0" cy="0"/>
        </a:xfrm>
      </p:grpSpPr>
      <p:sp>
        <p:nvSpPr>
          <p:cNvPr id="97" name="Google Shape;97;p2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8" name="Google Shape;98;p21"/>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21"/>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0" name="Google Shape;100;p2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03" name="Shape 103"/>
        <p:cNvGrpSpPr/>
        <p:nvPr/>
      </p:nvGrpSpPr>
      <p:grpSpPr>
        <a:xfrm>
          <a:off x="0" y="0"/>
          <a:ext cx="0" cy="0"/>
          <a:chOff x="0" y="0"/>
          <a:chExt cx="0" cy="0"/>
        </a:xfrm>
      </p:grpSpPr>
      <p:sp>
        <p:nvSpPr>
          <p:cNvPr id="104" name="Google Shape;104;p22"/>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5" name="Google Shape;105;p22"/>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6" name="Google Shape;106;p22"/>
          <p:cNvSpPr txBox="1"/>
          <p:nvPr>
            <p:ph idx="2" type="body"/>
          </p:nvPr>
        </p:nvSpPr>
        <p:spPr>
          <a:xfrm>
            <a:off x="4648200" y="1981200"/>
            <a:ext cx="38100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7" name="Google Shape;107;p22"/>
          <p:cNvSpPr txBox="1"/>
          <p:nvPr>
            <p:ph idx="3" type="body"/>
          </p:nvPr>
        </p:nvSpPr>
        <p:spPr>
          <a:xfrm>
            <a:off x="4648200" y="4114800"/>
            <a:ext cx="38100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 name="Google Shape;108;p2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111" name="Shape 111"/>
        <p:cNvGrpSpPr/>
        <p:nvPr/>
      </p:nvGrpSpPr>
      <p:grpSpPr>
        <a:xfrm>
          <a:off x="0" y="0"/>
          <a:ext cx="0" cy="0"/>
          <a:chOff x="0" y="0"/>
          <a:chExt cx="0" cy="0"/>
        </a:xfrm>
      </p:grpSpPr>
      <p:sp>
        <p:nvSpPr>
          <p:cNvPr id="112" name="Google Shape;112;p2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3" name="Google Shape;113;p23"/>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4" name="Google Shape;114;p23"/>
          <p:cNvSpPr txBox="1"/>
          <p:nvPr>
            <p:ph idx="2" type="body"/>
          </p:nvPr>
        </p:nvSpPr>
        <p:spPr>
          <a:xfrm>
            <a:off x="4648200" y="1981200"/>
            <a:ext cx="38100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5" name="Google Shape;115;p23"/>
          <p:cNvSpPr txBox="1"/>
          <p:nvPr>
            <p:ph idx="3" type="body"/>
          </p:nvPr>
        </p:nvSpPr>
        <p:spPr>
          <a:xfrm>
            <a:off x="4648200" y="4114800"/>
            <a:ext cx="3810000" cy="198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6" name="Google Shape;116;p2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9"/>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 name="Google Shape;30;p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1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1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36" name="Google Shape;36;p1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42" name="Google Shape;42;p1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1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13"/>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8" name="Google Shape;48;p13"/>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9" name="Google Shape;49;p1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5" name="Google Shape;55;p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6" name="Google Shape;56;p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7" name="Google Shape;57;p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8" name="Google Shape;58;p1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1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1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1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 name="Google Shape;72;p1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73" name="Google Shape;73;p1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74" name="Google Shape;74;p1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5" Type="http://schemas.openxmlformats.org/officeDocument/2006/relationships/theme" Target="../theme/theme1.xml"/><Relationship Id="rId14" Type="http://schemas.openxmlformats.org/officeDocument/2006/relationships/slideLayout" Target="../slideLayouts/slideLayout1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28F"/>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1" name="Google Shape;11;p8"/>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 name="Google Shape;12;p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3200" u="none" cap="none" strike="noStrike">
                <a:solidFill>
                  <a:schemeClr val="lt2"/>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lt2"/>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lt2"/>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lt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lt2"/>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lt2"/>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lt2"/>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lt2"/>
                </a:solidFill>
                <a:latin typeface="Arial"/>
                <a:ea typeface="Arial"/>
                <a:cs typeface="Arial"/>
                <a:sym typeface="Arial"/>
              </a:defRPr>
            </a:lvl9pPr>
          </a:lstStyle>
          <a:p/>
        </p:txBody>
      </p:sp>
      <p:sp>
        <p:nvSpPr>
          <p:cNvPr id="13" name="Google Shape;13;p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3200" u="none" cap="none" strike="noStrike">
                <a:solidFill>
                  <a:schemeClr val="lt2"/>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lt2"/>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lt2"/>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lt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lt2"/>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lt2"/>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lt2"/>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lt2"/>
                </a:solidFill>
                <a:latin typeface="Arial"/>
                <a:ea typeface="Arial"/>
                <a:cs typeface="Arial"/>
                <a:sym typeface="Arial"/>
              </a:defRPr>
            </a:lvl9pPr>
          </a:lstStyle>
          <a:p/>
        </p:txBody>
      </p:sp>
      <p:sp>
        <p:nvSpPr>
          <p:cNvPr id="14" name="Google Shape;14;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28F"/>
        </a:solidFill>
      </p:bgPr>
    </p:bg>
    <p:spTree>
      <p:nvGrpSpPr>
        <p:cNvPr id="21" name="Shape 21"/>
        <p:cNvGrpSpPr/>
        <p:nvPr/>
      </p:nvGrpSpPr>
      <p:grpSpPr>
        <a:xfrm>
          <a:off x="0" y="0"/>
          <a:ext cx="0" cy="0"/>
          <a:chOff x="0" y="0"/>
          <a:chExt cx="0" cy="0"/>
        </a:xfrm>
      </p:grpSpPr>
      <p:sp>
        <p:nvSpPr>
          <p:cNvPr id="22" name="Google Shape;22;p7"/>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3" name="Google Shape;23;p7"/>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 name="Google Shape;24;p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32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2"/>
                </a:solidFill>
                <a:latin typeface="Arial"/>
                <a:ea typeface="Arial"/>
                <a:cs typeface="Arial"/>
                <a:sym typeface="Arial"/>
              </a:defRPr>
            </a:lvl9pPr>
          </a:lstStyle>
          <a:p/>
        </p:txBody>
      </p:sp>
      <p:sp>
        <p:nvSpPr>
          <p:cNvPr id="25" name="Google Shape;25;p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32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2"/>
                </a:solidFill>
                <a:latin typeface="Arial"/>
                <a:ea typeface="Arial"/>
                <a:cs typeface="Arial"/>
                <a:sym typeface="Arial"/>
              </a:defRPr>
            </a:lvl9pPr>
          </a:lstStyle>
          <a:p/>
        </p:txBody>
      </p:sp>
      <p:sp>
        <p:nvSpPr>
          <p:cNvPr id="26" name="Google Shape;26;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gif"/><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gif"/><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
          <p:cNvSpPr/>
          <p:nvPr/>
        </p:nvSpPr>
        <p:spPr>
          <a:xfrm>
            <a:off x="-990600" y="1676400"/>
            <a:ext cx="6248400" cy="6102626"/>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SzPts val="3200"/>
              <a:buFont typeface="Arial"/>
              <a:buNone/>
            </a:pPr>
            <a:r>
              <a:t/>
            </a:r>
            <a:endParaRPr b="0" i="0" sz="3200" u="none" cap="none" strike="noStrike">
              <a:solidFill>
                <a:schemeClr val="lt2"/>
              </a:solidFill>
              <a:latin typeface="Arial"/>
              <a:ea typeface="Arial"/>
              <a:cs typeface="Arial"/>
              <a:sym typeface="Arial"/>
            </a:endParaRPr>
          </a:p>
        </p:txBody>
      </p:sp>
      <p:sp>
        <p:nvSpPr>
          <p:cNvPr id="125" name="Google Shape;125;p1"/>
          <p:cNvSpPr/>
          <p:nvPr/>
        </p:nvSpPr>
        <p:spPr>
          <a:xfrm>
            <a:off x="2149967" y="3505200"/>
            <a:ext cx="4250833" cy="4343400"/>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SzPts val="3200"/>
              <a:buFont typeface="Arial"/>
              <a:buNone/>
            </a:pPr>
            <a:r>
              <a:t/>
            </a:r>
            <a:endParaRPr b="0" i="0" sz="3200" u="none" cap="none" strike="noStrike">
              <a:solidFill>
                <a:schemeClr val="lt2"/>
              </a:solidFill>
              <a:latin typeface="Arial"/>
              <a:ea typeface="Arial"/>
              <a:cs typeface="Arial"/>
              <a:sym typeface="Arial"/>
            </a:endParaRPr>
          </a:p>
        </p:txBody>
      </p:sp>
      <p:sp>
        <p:nvSpPr>
          <p:cNvPr id="126" name="Google Shape;126;p1"/>
          <p:cNvSpPr txBox="1"/>
          <p:nvPr>
            <p:ph type="title"/>
          </p:nvPr>
        </p:nvSpPr>
        <p:spPr>
          <a:xfrm>
            <a:off x="511563" y="623961"/>
            <a:ext cx="8141706" cy="108857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rPr lang="en-US">
                <a:solidFill>
                  <a:srgbClr val="682A00"/>
                </a:solidFill>
                <a:latin typeface="Overlock"/>
                <a:ea typeface="Overlock"/>
                <a:cs typeface="Overlock"/>
                <a:sym typeface="Overlock"/>
              </a:rPr>
              <a:t>Energy Balance Over Oceans and Land</a:t>
            </a:r>
            <a:endParaRPr/>
          </a:p>
        </p:txBody>
      </p:sp>
      <p:pic>
        <p:nvPicPr>
          <p:cNvPr descr="A picture containing transport, wheel&#10;&#10;Description automatically generated" id="127" name="Google Shape;127;p1"/>
          <p:cNvPicPr preferRelativeResize="0"/>
          <p:nvPr/>
        </p:nvPicPr>
        <p:blipFill rotWithShape="1">
          <a:blip r:embed="rId3">
            <a:alphaModFix/>
          </a:blip>
          <a:srcRect b="0" l="0" r="0" t="0"/>
          <a:stretch/>
        </p:blipFill>
        <p:spPr>
          <a:xfrm>
            <a:off x="499206" y="3886200"/>
            <a:ext cx="2598259" cy="2611316"/>
          </a:xfrm>
          <a:prstGeom prst="rect">
            <a:avLst/>
          </a:prstGeom>
          <a:noFill/>
          <a:ln>
            <a:noFill/>
          </a:ln>
        </p:spPr>
      </p:pic>
      <p:pic>
        <p:nvPicPr>
          <p:cNvPr id="128" name="Google Shape;128;p1"/>
          <p:cNvPicPr preferRelativeResize="0"/>
          <p:nvPr/>
        </p:nvPicPr>
        <p:blipFill rotWithShape="1">
          <a:blip r:embed="rId4">
            <a:alphaModFix/>
          </a:blip>
          <a:srcRect b="0" l="0" r="0" t="0"/>
          <a:stretch/>
        </p:blipFill>
        <p:spPr>
          <a:xfrm>
            <a:off x="4267200" y="5410200"/>
            <a:ext cx="4276585" cy="727018"/>
          </a:xfrm>
          <a:prstGeom prst="rect">
            <a:avLst/>
          </a:prstGeom>
          <a:noFill/>
          <a:ln>
            <a:noFill/>
          </a:ln>
        </p:spPr>
      </p:pic>
      <p:sp>
        <p:nvSpPr>
          <p:cNvPr id="129" name="Google Shape;129;p1"/>
          <p:cNvSpPr/>
          <p:nvPr/>
        </p:nvSpPr>
        <p:spPr>
          <a:xfrm>
            <a:off x="4927687" y="2528961"/>
            <a:ext cx="982325" cy="976239"/>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SzPts val="3200"/>
              <a:buFont typeface="Arial"/>
              <a:buNone/>
            </a:pPr>
            <a:r>
              <a:t/>
            </a:r>
            <a:endParaRPr b="0" i="0" sz="3200" u="none" cap="none" strike="noStrike">
              <a:solidFill>
                <a:schemeClr val="lt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
          <p:cNvSpPr/>
          <p:nvPr/>
        </p:nvSpPr>
        <p:spPr>
          <a:xfrm>
            <a:off x="4275475" y="5729361"/>
            <a:ext cx="982325" cy="976239"/>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Arial"/>
              <a:buNone/>
            </a:pPr>
            <a:r>
              <a:t/>
            </a:r>
            <a:endParaRPr b="0" i="0" sz="3200" u="none" cap="none" strike="noStrike">
              <a:solidFill>
                <a:schemeClr val="dk2"/>
              </a:solidFill>
              <a:latin typeface="Arial"/>
              <a:ea typeface="Arial"/>
              <a:cs typeface="Arial"/>
              <a:sym typeface="Arial"/>
            </a:endParaRPr>
          </a:p>
        </p:txBody>
      </p:sp>
      <p:sp>
        <p:nvSpPr>
          <p:cNvPr id="135" name="Google Shape;135;p2"/>
          <p:cNvSpPr/>
          <p:nvPr/>
        </p:nvSpPr>
        <p:spPr>
          <a:xfrm>
            <a:off x="-152400" y="3429000"/>
            <a:ext cx="4250833" cy="4343400"/>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Arial"/>
              <a:buNone/>
            </a:pPr>
            <a:r>
              <a:t/>
            </a:r>
            <a:endParaRPr b="0" i="0" sz="3200" u="none" cap="none" strike="noStrike">
              <a:solidFill>
                <a:schemeClr val="dk2"/>
              </a:solidFill>
              <a:latin typeface="Arial"/>
              <a:ea typeface="Arial"/>
              <a:cs typeface="Arial"/>
              <a:sym typeface="Arial"/>
            </a:endParaRPr>
          </a:p>
        </p:txBody>
      </p:sp>
      <p:sp>
        <p:nvSpPr>
          <p:cNvPr id="136" name="Google Shape;136;p2"/>
          <p:cNvSpPr txBox="1"/>
          <p:nvPr>
            <p:ph type="title"/>
          </p:nvPr>
        </p:nvSpPr>
        <p:spPr>
          <a:xfrm>
            <a:off x="685800" y="93598"/>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682A00"/>
                </a:solidFill>
                <a:latin typeface="Overlock"/>
                <a:ea typeface="Overlock"/>
                <a:cs typeface="Overlock"/>
                <a:sym typeface="Overlock"/>
              </a:rPr>
              <a:t>Temperature Difference</a:t>
            </a:r>
            <a:endParaRPr/>
          </a:p>
        </p:txBody>
      </p:sp>
      <p:sp>
        <p:nvSpPr>
          <p:cNvPr id="137" name="Google Shape;137;p2"/>
          <p:cNvSpPr txBox="1"/>
          <p:nvPr>
            <p:ph idx="1" type="body"/>
          </p:nvPr>
        </p:nvSpPr>
        <p:spPr>
          <a:xfrm>
            <a:off x="113416" y="1251066"/>
            <a:ext cx="8497184" cy="552780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Arial"/>
              <a:buChar char="•"/>
            </a:pPr>
            <a:r>
              <a:rPr lang="en-US" sz="2400"/>
              <a:t>Water can absorb and emit a much larger amount of heat than land due to its high specific heat content.</a:t>
            </a:r>
            <a:endParaRPr/>
          </a:p>
          <a:p>
            <a:pPr indent="-285750" lvl="1" marL="742950" rtl="0" algn="l">
              <a:spcBef>
                <a:spcPts val="480"/>
              </a:spcBef>
              <a:spcAft>
                <a:spcPts val="0"/>
              </a:spcAft>
              <a:buClr>
                <a:schemeClr val="dk1"/>
              </a:buClr>
              <a:buSzPts val="2400"/>
              <a:buFont typeface="Arial"/>
              <a:buChar char="–"/>
            </a:pPr>
            <a:r>
              <a:rPr lang="en-US" sz="2400"/>
              <a:t>Water = 4,200 J/kg/K</a:t>
            </a:r>
            <a:endParaRPr/>
          </a:p>
          <a:p>
            <a:pPr indent="-285750" lvl="1" marL="742950" rtl="0" algn="l">
              <a:spcBef>
                <a:spcPts val="480"/>
              </a:spcBef>
              <a:spcAft>
                <a:spcPts val="0"/>
              </a:spcAft>
              <a:buClr>
                <a:schemeClr val="dk1"/>
              </a:buClr>
              <a:buSzPts val="2400"/>
              <a:buFont typeface="Arial"/>
              <a:buChar char="–"/>
            </a:pPr>
            <a:r>
              <a:rPr lang="en-US" sz="2400"/>
              <a:t>Rock = 2,000 J/kg/K</a:t>
            </a:r>
            <a:endParaRPr/>
          </a:p>
          <a:p>
            <a:pPr indent="-285750" lvl="1" marL="742950" rtl="0" algn="l">
              <a:spcBef>
                <a:spcPts val="480"/>
              </a:spcBef>
              <a:spcAft>
                <a:spcPts val="0"/>
              </a:spcAft>
              <a:buClr>
                <a:schemeClr val="dk1"/>
              </a:buClr>
              <a:buSzPts val="2400"/>
              <a:buFont typeface="Arial"/>
              <a:buChar char="–"/>
            </a:pPr>
            <a:r>
              <a:rPr lang="en-US" sz="2400"/>
              <a:t>Vegetated land = 830 J/kg/K</a:t>
            </a:r>
            <a:endParaRPr/>
          </a:p>
          <a:p>
            <a:pPr indent="-285750" lvl="1" marL="742950" rtl="0" algn="l">
              <a:spcBef>
                <a:spcPts val="480"/>
              </a:spcBef>
              <a:spcAft>
                <a:spcPts val="0"/>
              </a:spcAft>
              <a:buClr>
                <a:schemeClr val="dk1"/>
              </a:buClr>
              <a:buSzPts val="2400"/>
              <a:buFont typeface="Arial"/>
              <a:buChar char="–"/>
            </a:pPr>
            <a:r>
              <a:rPr lang="en-US" sz="2400"/>
              <a:t>Air = 700 J/kg/K</a:t>
            </a:r>
            <a:endParaRPr/>
          </a:p>
          <a:p>
            <a:pPr indent="-139700" lvl="0" marL="342900" rtl="0" algn="l">
              <a:spcBef>
                <a:spcPts val="640"/>
              </a:spcBef>
              <a:spcAft>
                <a:spcPts val="0"/>
              </a:spcAft>
              <a:buClr>
                <a:schemeClr val="dk1"/>
              </a:buClr>
              <a:buSzPts val="3200"/>
              <a:buFont typeface="Arial"/>
              <a:buNone/>
            </a:pPr>
            <a:r>
              <a:t/>
            </a:r>
            <a:endParaRPr/>
          </a:p>
        </p:txBody>
      </p:sp>
      <p:pic>
        <p:nvPicPr>
          <p:cNvPr descr="Global Climate Change Explorer: Ice, Glaciers, and the Poles ..." id="138" name="Google Shape;138;p2"/>
          <p:cNvPicPr preferRelativeResize="0"/>
          <p:nvPr/>
        </p:nvPicPr>
        <p:blipFill rotWithShape="1">
          <a:blip r:embed="rId3">
            <a:alphaModFix/>
          </a:blip>
          <a:srcRect b="0" l="0" r="0" t="0"/>
          <a:stretch/>
        </p:blipFill>
        <p:spPr>
          <a:xfrm>
            <a:off x="3962400" y="3657600"/>
            <a:ext cx="4335125" cy="2916843"/>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
          <p:cNvSpPr/>
          <p:nvPr/>
        </p:nvSpPr>
        <p:spPr>
          <a:xfrm>
            <a:off x="4275475" y="5729361"/>
            <a:ext cx="982325" cy="976239"/>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Arial"/>
              <a:buNone/>
            </a:pPr>
            <a:r>
              <a:t/>
            </a:r>
            <a:endParaRPr b="0" i="0" sz="3200" u="none" cap="none" strike="noStrike">
              <a:solidFill>
                <a:schemeClr val="dk2"/>
              </a:solidFill>
              <a:latin typeface="Arial"/>
              <a:ea typeface="Arial"/>
              <a:cs typeface="Arial"/>
              <a:sym typeface="Arial"/>
            </a:endParaRPr>
          </a:p>
        </p:txBody>
      </p:sp>
      <p:sp>
        <p:nvSpPr>
          <p:cNvPr id="144" name="Google Shape;144;p3"/>
          <p:cNvSpPr/>
          <p:nvPr/>
        </p:nvSpPr>
        <p:spPr>
          <a:xfrm>
            <a:off x="-152400" y="3429000"/>
            <a:ext cx="4250833" cy="4343400"/>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Arial"/>
              <a:buNone/>
            </a:pPr>
            <a:r>
              <a:t/>
            </a:r>
            <a:endParaRPr b="0" i="0" sz="3200" u="none" cap="none" strike="noStrike">
              <a:solidFill>
                <a:schemeClr val="dk2"/>
              </a:solidFill>
              <a:latin typeface="Arial"/>
              <a:ea typeface="Arial"/>
              <a:cs typeface="Arial"/>
              <a:sym typeface="Arial"/>
            </a:endParaRPr>
          </a:p>
        </p:txBody>
      </p:sp>
      <p:sp>
        <p:nvSpPr>
          <p:cNvPr id="145" name="Google Shape;145;p3"/>
          <p:cNvSpPr txBox="1"/>
          <p:nvPr>
            <p:ph type="title"/>
          </p:nvPr>
        </p:nvSpPr>
        <p:spPr>
          <a:xfrm>
            <a:off x="685800" y="155713"/>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682A00"/>
                </a:solidFill>
                <a:latin typeface="Overlock"/>
                <a:ea typeface="Overlock"/>
                <a:cs typeface="Overlock"/>
                <a:sym typeface="Overlock"/>
              </a:rPr>
              <a:t>Water Temperature</a:t>
            </a:r>
            <a:endParaRPr/>
          </a:p>
        </p:txBody>
      </p:sp>
      <p:sp>
        <p:nvSpPr>
          <p:cNvPr id="146" name="Google Shape;146;p3"/>
          <p:cNvSpPr txBox="1"/>
          <p:nvPr>
            <p:ph idx="1" type="body"/>
          </p:nvPr>
        </p:nvSpPr>
        <p:spPr>
          <a:xfrm>
            <a:off x="152401" y="1245187"/>
            <a:ext cx="8839199" cy="54571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Arial"/>
              <a:buChar char="•"/>
            </a:pPr>
            <a:r>
              <a:rPr lang="en-US" sz="2400"/>
              <a:t>Since it takes more energy to change the temperature of water relative to land, oceans and lakes are generally cooler than the adjacent land during the day and warmer at night.</a:t>
            </a:r>
            <a:endParaRPr/>
          </a:p>
          <a:p>
            <a:pPr indent="-285750" lvl="1" marL="742950" rtl="0" algn="l">
              <a:spcBef>
                <a:spcPts val="440"/>
              </a:spcBef>
              <a:spcAft>
                <a:spcPts val="0"/>
              </a:spcAft>
              <a:buClr>
                <a:schemeClr val="dk1"/>
              </a:buClr>
              <a:buSzPts val="2200"/>
              <a:buFont typeface="Arial"/>
              <a:buChar char="–"/>
            </a:pPr>
            <a:r>
              <a:rPr lang="en-US" sz="2200"/>
              <a:t>These small-scale temperature gradients can lead to changes in atmospheric pressure and wind over an area. </a:t>
            </a:r>
            <a:endParaRPr/>
          </a:p>
        </p:txBody>
      </p:sp>
      <p:sp>
        <p:nvSpPr>
          <p:cNvPr id="147" name="Google Shape;147;p3"/>
          <p:cNvSpPr txBox="1"/>
          <p:nvPr/>
        </p:nvSpPr>
        <p:spPr>
          <a:xfrm>
            <a:off x="111910" y="3276600"/>
            <a:ext cx="2716696" cy="3139321"/>
          </a:xfrm>
          <a:prstGeom prst="rect">
            <a:avLst/>
          </a:prstGeom>
          <a:solidFill>
            <a:srgbClr val="FBBE75"/>
          </a:solid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0" i="0" lang="en-US" sz="2200" u="none" cap="none" strike="noStrike">
                <a:solidFill>
                  <a:schemeClr val="dk1"/>
                </a:solidFill>
                <a:latin typeface="Arial"/>
                <a:ea typeface="Arial"/>
                <a:cs typeface="Arial"/>
                <a:sym typeface="Arial"/>
              </a:rPr>
              <a:t>Sea breezes along coastal areas, lake breezes near large lakes. Therefore, coastal areas generally have smaller temperature variations than inland areas.</a:t>
            </a:r>
            <a:endParaRPr/>
          </a:p>
        </p:txBody>
      </p:sp>
      <p:pic>
        <p:nvPicPr>
          <p:cNvPr descr="Breakdown: How sea breeze impacts the coastline" id="148" name="Google Shape;148;p3"/>
          <p:cNvPicPr preferRelativeResize="0"/>
          <p:nvPr/>
        </p:nvPicPr>
        <p:blipFill rotWithShape="1">
          <a:blip r:embed="rId3">
            <a:alphaModFix/>
          </a:blip>
          <a:srcRect b="0" l="0" r="0" t="0"/>
          <a:stretch/>
        </p:blipFill>
        <p:spPr>
          <a:xfrm>
            <a:off x="6136490" y="4864223"/>
            <a:ext cx="2895600" cy="1905800"/>
          </a:xfrm>
          <a:prstGeom prst="rect">
            <a:avLst/>
          </a:prstGeom>
          <a:noFill/>
          <a:ln>
            <a:noFill/>
          </a:ln>
          <a:effectLst>
            <a:outerShdw blurRad="292100" rotWithShape="0" algn="tl" dir="2700000" dist="139700">
              <a:srgbClr val="333333">
                <a:alpha val="64705"/>
              </a:srgbClr>
            </a:outerShdw>
          </a:effectLst>
        </p:spPr>
      </p:pic>
      <p:pic>
        <p:nvPicPr>
          <p:cNvPr descr="Picture" id="149" name="Google Shape;149;p3"/>
          <p:cNvPicPr preferRelativeResize="0"/>
          <p:nvPr/>
        </p:nvPicPr>
        <p:blipFill rotWithShape="1">
          <a:blip r:embed="rId4">
            <a:alphaModFix/>
          </a:blip>
          <a:srcRect b="0" l="0" r="0" t="0"/>
          <a:stretch/>
        </p:blipFill>
        <p:spPr>
          <a:xfrm>
            <a:off x="3055257" y="3256170"/>
            <a:ext cx="3955598" cy="2066237"/>
          </a:xfrm>
          <a:prstGeom prst="rect">
            <a:avLst/>
          </a:prstGeom>
          <a:noFill/>
          <a:ln>
            <a:noFill/>
          </a:ln>
          <a:effectLst>
            <a:outerShdw blurRad="292100" rotWithShape="0" algn="tl" dir="2700000" dist="139700">
              <a:srgbClr val="333333">
                <a:alpha val="64705"/>
              </a:srgbClr>
            </a:outerShdw>
          </a:effectLst>
        </p:spPr>
      </p:pic>
      <p:sp>
        <p:nvSpPr>
          <p:cNvPr id="150" name="Google Shape;150;p3"/>
          <p:cNvSpPr txBox="1"/>
          <p:nvPr/>
        </p:nvSpPr>
        <p:spPr>
          <a:xfrm>
            <a:off x="3521661" y="5314890"/>
            <a:ext cx="326013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chemeClr val="dk2"/>
                </a:solidFill>
                <a:latin typeface="Arial"/>
                <a:ea typeface="Arial"/>
                <a:cs typeface="Arial"/>
                <a:sym typeface="Arial"/>
              </a:rPr>
              <a:t>Water Currents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4"/>
          <p:cNvSpPr/>
          <p:nvPr/>
        </p:nvSpPr>
        <p:spPr>
          <a:xfrm>
            <a:off x="4275475" y="5729361"/>
            <a:ext cx="982325" cy="976239"/>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Arial"/>
              <a:buNone/>
            </a:pPr>
            <a:r>
              <a:t/>
            </a:r>
            <a:endParaRPr b="0" i="0" sz="3200" u="none" cap="none" strike="noStrike">
              <a:solidFill>
                <a:schemeClr val="dk2"/>
              </a:solidFill>
              <a:latin typeface="Arial"/>
              <a:ea typeface="Arial"/>
              <a:cs typeface="Arial"/>
              <a:sym typeface="Arial"/>
            </a:endParaRPr>
          </a:p>
        </p:txBody>
      </p:sp>
      <p:sp>
        <p:nvSpPr>
          <p:cNvPr id="156" name="Google Shape;156;p4"/>
          <p:cNvSpPr/>
          <p:nvPr/>
        </p:nvSpPr>
        <p:spPr>
          <a:xfrm>
            <a:off x="-152400" y="3429000"/>
            <a:ext cx="4250833" cy="4343400"/>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Arial"/>
              <a:buNone/>
            </a:pPr>
            <a:r>
              <a:t/>
            </a:r>
            <a:endParaRPr b="0" i="0" sz="3200" u="none" cap="none" strike="noStrike">
              <a:solidFill>
                <a:schemeClr val="dk2"/>
              </a:solidFill>
              <a:latin typeface="Arial"/>
              <a:ea typeface="Arial"/>
              <a:cs typeface="Arial"/>
              <a:sym typeface="Arial"/>
            </a:endParaRPr>
          </a:p>
        </p:txBody>
      </p:sp>
      <p:sp>
        <p:nvSpPr>
          <p:cNvPr id="157" name="Google Shape;157;p4"/>
          <p:cNvSpPr txBox="1"/>
          <p:nvPr>
            <p:ph type="title"/>
          </p:nvPr>
        </p:nvSpPr>
        <p:spPr>
          <a:xfrm>
            <a:off x="685800" y="3048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682A00"/>
                </a:solidFill>
                <a:latin typeface="Overlock"/>
                <a:ea typeface="Overlock"/>
                <a:cs typeface="Overlock"/>
                <a:sym typeface="Overlock"/>
              </a:rPr>
              <a:t>Seasonal Patterns</a:t>
            </a:r>
            <a:endParaRPr/>
          </a:p>
        </p:txBody>
      </p:sp>
      <p:sp>
        <p:nvSpPr>
          <p:cNvPr id="158" name="Google Shape;158;p4"/>
          <p:cNvSpPr txBox="1"/>
          <p:nvPr>
            <p:ph idx="1" type="body"/>
          </p:nvPr>
        </p:nvSpPr>
        <p:spPr>
          <a:xfrm>
            <a:off x="228600" y="1371600"/>
            <a:ext cx="8686800" cy="1676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Arial"/>
              <a:buChar char="•"/>
            </a:pPr>
            <a:r>
              <a:rPr lang="en-US" sz="2400"/>
              <a:t>Large water bodies can also play a role in seasonal temperature patterns, in that water bodies tend to remain cooler during the summer and warmer during the winter relative to land masses.</a:t>
            </a:r>
            <a:endParaRPr/>
          </a:p>
          <a:p>
            <a:pPr indent="-139700" lvl="0" marL="342900" rtl="0" algn="l">
              <a:spcBef>
                <a:spcPts val="640"/>
              </a:spcBef>
              <a:spcAft>
                <a:spcPts val="0"/>
              </a:spcAft>
              <a:buClr>
                <a:schemeClr val="dk1"/>
              </a:buClr>
              <a:buSzPts val="3200"/>
              <a:buFont typeface="Arial"/>
              <a:buNone/>
            </a:pPr>
            <a:r>
              <a:t/>
            </a:r>
            <a:endParaRPr/>
          </a:p>
        </p:txBody>
      </p:sp>
      <p:pic>
        <p:nvPicPr>
          <p:cNvPr id="159" name="Google Shape;159;p4"/>
          <p:cNvPicPr preferRelativeResize="0"/>
          <p:nvPr/>
        </p:nvPicPr>
        <p:blipFill rotWithShape="1">
          <a:blip r:embed="rId3">
            <a:alphaModFix/>
          </a:blip>
          <a:srcRect b="0" l="0" r="0" t="0"/>
          <a:stretch/>
        </p:blipFill>
        <p:spPr>
          <a:xfrm>
            <a:off x="3962400" y="2971800"/>
            <a:ext cx="7266950" cy="3886200"/>
          </a:xfrm>
          <a:prstGeom prst="rect">
            <a:avLst/>
          </a:prstGeom>
          <a:noFill/>
          <a:ln>
            <a:noFill/>
          </a:ln>
          <a:effectLst>
            <a:outerShdw blurRad="292100" rotWithShape="0" algn="tl" dir="2700000" dist="139700">
              <a:srgbClr val="333333">
                <a:alpha val="64705"/>
              </a:srgbClr>
            </a:outerShdw>
          </a:effectLst>
        </p:spPr>
      </p:pic>
      <p:sp>
        <p:nvSpPr>
          <p:cNvPr id="160" name="Google Shape;160;p4"/>
          <p:cNvSpPr txBox="1"/>
          <p:nvPr/>
        </p:nvSpPr>
        <p:spPr>
          <a:xfrm>
            <a:off x="228600" y="3405809"/>
            <a:ext cx="3581400" cy="2123658"/>
          </a:xfrm>
          <a:prstGeom prst="rect">
            <a:avLst/>
          </a:prstGeom>
          <a:solidFill>
            <a:srgbClr val="FBBE7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200" u="none" cap="none" strike="noStrike">
                <a:solidFill>
                  <a:schemeClr val="dk1"/>
                </a:solidFill>
                <a:latin typeface="Arial"/>
                <a:ea typeface="Arial"/>
                <a:cs typeface="Arial"/>
                <a:sym typeface="Arial"/>
              </a:rPr>
              <a:t>This process is especially apparent in mid-latitude areas where the amount of solar heating changes substantially over the course of the year.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5"/>
          <p:cNvSpPr/>
          <p:nvPr/>
        </p:nvSpPr>
        <p:spPr>
          <a:xfrm>
            <a:off x="4275475" y="5729361"/>
            <a:ext cx="982325" cy="976239"/>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Arial"/>
              <a:buNone/>
            </a:pPr>
            <a:r>
              <a:t/>
            </a:r>
            <a:endParaRPr b="0" i="0" sz="3200" u="none" cap="none" strike="noStrike">
              <a:solidFill>
                <a:schemeClr val="dk2"/>
              </a:solidFill>
              <a:latin typeface="Arial"/>
              <a:ea typeface="Arial"/>
              <a:cs typeface="Arial"/>
              <a:sym typeface="Arial"/>
            </a:endParaRPr>
          </a:p>
        </p:txBody>
      </p:sp>
      <p:sp>
        <p:nvSpPr>
          <p:cNvPr id="166" name="Google Shape;166;p5"/>
          <p:cNvSpPr/>
          <p:nvPr/>
        </p:nvSpPr>
        <p:spPr>
          <a:xfrm>
            <a:off x="-152400" y="3429000"/>
            <a:ext cx="4250833" cy="4343400"/>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Arial"/>
              <a:buNone/>
            </a:pPr>
            <a:r>
              <a:t/>
            </a:r>
            <a:endParaRPr b="0" i="0" sz="3200" u="none" cap="none" strike="noStrike">
              <a:solidFill>
                <a:schemeClr val="dk2"/>
              </a:solidFill>
              <a:latin typeface="Arial"/>
              <a:ea typeface="Arial"/>
              <a:cs typeface="Arial"/>
              <a:sym typeface="Arial"/>
            </a:endParaRPr>
          </a:p>
        </p:txBody>
      </p:sp>
      <p:sp>
        <p:nvSpPr>
          <p:cNvPr id="167" name="Google Shape;167;p5"/>
          <p:cNvSpPr txBox="1"/>
          <p:nvPr>
            <p:ph type="title"/>
          </p:nvPr>
        </p:nvSpPr>
        <p:spPr>
          <a:xfrm>
            <a:off x="685799" y="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682A00"/>
                </a:solidFill>
                <a:latin typeface="Overlock"/>
                <a:ea typeface="Overlock"/>
                <a:cs typeface="Overlock"/>
                <a:sym typeface="Overlock"/>
              </a:rPr>
              <a:t>Season Differences</a:t>
            </a:r>
            <a:endParaRPr/>
          </a:p>
        </p:txBody>
      </p:sp>
      <p:sp>
        <p:nvSpPr>
          <p:cNvPr id="168" name="Google Shape;168;p5"/>
          <p:cNvSpPr txBox="1"/>
          <p:nvPr>
            <p:ph idx="1" type="body"/>
          </p:nvPr>
        </p:nvSpPr>
        <p:spPr>
          <a:xfrm>
            <a:off x="63736" y="1111198"/>
            <a:ext cx="4508263" cy="145181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200"/>
              <a:buFont typeface="Arial"/>
              <a:buChar char="•"/>
            </a:pPr>
            <a:r>
              <a:rPr lang="en-US" sz="2200"/>
              <a:t>Sensible Heat is a combination of surface and air temperature from the sun heating specific areas.</a:t>
            </a:r>
            <a:endParaRPr/>
          </a:p>
        </p:txBody>
      </p:sp>
      <p:pic>
        <p:nvPicPr>
          <p:cNvPr id="169" name="Google Shape;169;p5"/>
          <p:cNvPicPr preferRelativeResize="0"/>
          <p:nvPr/>
        </p:nvPicPr>
        <p:blipFill rotWithShape="1">
          <a:blip r:embed="rId3">
            <a:alphaModFix/>
          </a:blip>
          <a:srcRect b="0" l="0" r="0" t="0"/>
          <a:stretch/>
        </p:blipFill>
        <p:spPr>
          <a:xfrm>
            <a:off x="4651290" y="1066801"/>
            <a:ext cx="4381501" cy="2819400"/>
          </a:xfrm>
          <a:prstGeom prst="rect">
            <a:avLst/>
          </a:prstGeom>
          <a:noFill/>
          <a:ln>
            <a:noFill/>
          </a:ln>
        </p:spPr>
      </p:pic>
      <p:sp>
        <p:nvSpPr>
          <p:cNvPr id="170" name="Google Shape;170;p5"/>
          <p:cNvSpPr/>
          <p:nvPr/>
        </p:nvSpPr>
        <p:spPr>
          <a:xfrm>
            <a:off x="63736" y="2551220"/>
            <a:ext cx="4387167" cy="2246769"/>
          </a:xfrm>
          <a:prstGeom prst="rect">
            <a:avLst/>
          </a:prstGeom>
          <a:solidFill>
            <a:srgbClr val="FBBE7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chemeClr val="dk1"/>
                </a:solidFill>
                <a:latin typeface="Arial"/>
                <a:ea typeface="Arial"/>
                <a:cs typeface="Arial"/>
                <a:sym typeface="Arial"/>
              </a:rPr>
              <a:t>The Sahara Desert remains warmer for most seasons because of the lack of water in the ground and the sand allows for heat to be stored. During the evenings and cooler seasons, </a:t>
            </a:r>
            <a:endParaRPr/>
          </a:p>
          <a:p>
            <a:pPr indent="0" lvl="0" marL="0" marR="0" rtl="0" algn="ctr">
              <a:spcBef>
                <a:spcPts val="0"/>
              </a:spcBef>
              <a:spcAft>
                <a:spcPts val="0"/>
              </a:spcAft>
              <a:buNone/>
            </a:pPr>
            <a:r>
              <a:rPr b="0" i="0" lang="en-US" sz="2000" u="none" cap="none" strike="noStrike">
                <a:solidFill>
                  <a:schemeClr val="dk1"/>
                </a:solidFill>
                <a:latin typeface="Arial"/>
                <a:ea typeface="Arial"/>
                <a:cs typeface="Arial"/>
                <a:sym typeface="Arial"/>
              </a:rPr>
              <a:t>the dry air allows for temperatures</a:t>
            </a:r>
            <a:endParaRPr/>
          </a:p>
          <a:p>
            <a:pPr indent="0" lvl="0" marL="0" marR="0" rtl="0" algn="ctr">
              <a:spcBef>
                <a:spcPts val="0"/>
              </a:spcBef>
              <a:spcAft>
                <a:spcPts val="0"/>
              </a:spcAft>
              <a:buNone/>
            </a:pPr>
            <a:r>
              <a:rPr b="0" i="0" lang="en-US" sz="2000" u="none" cap="none" strike="noStrike">
                <a:solidFill>
                  <a:schemeClr val="dk1"/>
                </a:solidFill>
                <a:latin typeface="Arial"/>
                <a:ea typeface="Arial"/>
                <a:cs typeface="Arial"/>
                <a:sym typeface="Arial"/>
              </a:rPr>
              <a:t> to drop below 40°F.</a:t>
            </a:r>
            <a:endParaRPr/>
          </a:p>
        </p:txBody>
      </p:sp>
      <p:pic>
        <p:nvPicPr>
          <p:cNvPr descr="Marrakesh, Morocco - Detailed climate information and monthly ..." id="171" name="Google Shape;171;p5"/>
          <p:cNvPicPr preferRelativeResize="0"/>
          <p:nvPr/>
        </p:nvPicPr>
        <p:blipFill rotWithShape="1">
          <a:blip r:embed="rId4">
            <a:alphaModFix/>
          </a:blip>
          <a:srcRect b="0" l="0" r="0" t="6223"/>
          <a:stretch/>
        </p:blipFill>
        <p:spPr>
          <a:xfrm>
            <a:off x="419336" y="4846043"/>
            <a:ext cx="3797061" cy="1935757"/>
          </a:xfrm>
          <a:prstGeom prst="rect">
            <a:avLst/>
          </a:prstGeom>
          <a:noFill/>
          <a:ln>
            <a:noFill/>
          </a:ln>
          <a:effectLst>
            <a:outerShdw blurRad="292100" rotWithShape="0" algn="tl" dir="2700000" dist="139700">
              <a:srgbClr val="333333">
                <a:alpha val="64705"/>
              </a:srgbClr>
            </a:outerShdw>
          </a:effectLst>
        </p:spPr>
      </p:pic>
      <p:sp>
        <p:nvSpPr>
          <p:cNvPr id="172" name="Google Shape;172;p5"/>
          <p:cNvSpPr/>
          <p:nvPr/>
        </p:nvSpPr>
        <p:spPr>
          <a:xfrm>
            <a:off x="6629400" y="1905000"/>
            <a:ext cx="762000" cy="3810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Arial"/>
              <a:buNone/>
            </a:pPr>
            <a:r>
              <a:t/>
            </a:r>
            <a:endParaRPr b="0" i="0" sz="3200" u="none" cap="none" strike="noStrike">
              <a:solidFill>
                <a:schemeClr val="dk2"/>
              </a:solidFill>
              <a:latin typeface="Arial"/>
              <a:ea typeface="Arial"/>
              <a:cs typeface="Arial"/>
              <a:sym typeface="Arial"/>
            </a:endParaRPr>
          </a:p>
        </p:txBody>
      </p:sp>
      <p:sp>
        <p:nvSpPr>
          <p:cNvPr id="173" name="Google Shape;173;p5"/>
          <p:cNvSpPr/>
          <p:nvPr/>
        </p:nvSpPr>
        <p:spPr>
          <a:xfrm>
            <a:off x="4651290" y="4064519"/>
            <a:ext cx="4387167" cy="2554545"/>
          </a:xfrm>
          <a:prstGeom prst="rect">
            <a:avLst/>
          </a:prstGeom>
          <a:solidFill>
            <a:srgbClr val="FBBE7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chemeClr val="dk1"/>
                </a:solidFill>
                <a:latin typeface="Arial"/>
                <a:ea typeface="Arial"/>
                <a:cs typeface="Arial"/>
                <a:sym typeface="Arial"/>
              </a:rPr>
              <a:t>The Western Pacific region is made up of mostly islands and remains warm during the winter months because of its relation to the ocean. The ocean surface takes longer to warm and cool; therefore it is warmer in the winter months and cooler in the summer months.</a:t>
            </a:r>
            <a:endParaRPr/>
          </a:p>
        </p:txBody>
      </p:sp>
      <p:sp>
        <p:nvSpPr>
          <p:cNvPr id="174" name="Google Shape;174;p5"/>
          <p:cNvSpPr/>
          <p:nvPr/>
        </p:nvSpPr>
        <p:spPr>
          <a:xfrm>
            <a:off x="8001001" y="1905000"/>
            <a:ext cx="533399" cy="3810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Arial"/>
              <a:buNone/>
            </a:pPr>
            <a:r>
              <a:t/>
            </a:r>
            <a:endParaRPr b="0" i="0" sz="3200" u="none" cap="none" strike="noStrike">
              <a:solidFill>
                <a:schemeClr val="dk2"/>
              </a:solidFill>
              <a:latin typeface="Arial"/>
              <a:ea typeface="Arial"/>
              <a:cs typeface="Arial"/>
              <a:sym typeface="Arial"/>
            </a:endParaRPr>
          </a:p>
        </p:txBody>
      </p:sp>
      <p:cxnSp>
        <p:nvCxnSpPr>
          <p:cNvPr id="175" name="Google Shape;175;p5"/>
          <p:cNvCxnSpPr/>
          <p:nvPr/>
        </p:nvCxnSpPr>
        <p:spPr>
          <a:xfrm flipH="1" rot="10800000">
            <a:off x="4275475" y="2209800"/>
            <a:ext cx="2277600" cy="1295400"/>
          </a:xfrm>
          <a:prstGeom prst="curvedConnector3">
            <a:avLst>
              <a:gd fmla="val 50003" name="adj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76" name="Google Shape;176;p5"/>
          <p:cNvCxnSpPr/>
          <p:nvPr/>
        </p:nvCxnSpPr>
        <p:spPr>
          <a:xfrm>
            <a:off x="138673" y="4697913"/>
            <a:ext cx="394800" cy="374700"/>
          </a:xfrm>
          <a:prstGeom prst="curvedConnector3">
            <a:avLst>
              <a:gd fmla="val 49991" name="adj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77" name="Google Shape;177;p5"/>
          <p:cNvCxnSpPr/>
          <p:nvPr/>
        </p:nvCxnSpPr>
        <p:spPr>
          <a:xfrm flipH="1" rot="5400000">
            <a:off x="7658100" y="2857500"/>
            <a:ext cx="1828800" cy="838200"/>
          </a:xfrm>
          <a:prstGeom prst="curvedConnector3">
            <a:avLst>
              <a:gd fmla="val 50000" name="adj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6"/>
          <p:cNvSpPr/>
          <p:nvPr/>
        </p:nvSpPr>
        <p:spPr>
          <a:xfrm>
            <a:off x="4275475" y="5729361"/>
            <a:ext cx="982325" cy="976239"/>
          </a:xfrm>
          <a:prstGeom prst="ellipse">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Arial"/>
              <a:buNone/>
            </a:pPr>
            <a:r>
              <a:t/>
            </a:r>
            <a:endParaRPr b="0" i="0" sz="3200" u="none" cap="none" strike="noStrike">
              <a:solidFill>
                <a:schemeClr val="dk2"/>
              </a:solidFill>
              <a:latin typeface="Arial"/>
              <a:ea typeface="Arial"/>
              <a:cs typeface="Arial"/>
              <a:sym typeface="Arial"/>
            </a:endParaRPr>
          </a:p>
        </p:txBody>
      </p:sp>
      <p:sp>
        <p:nvSpPr>
          <p:cNvPr id="183" name="Google Shape;183;p6"/>
          <p:cNvSpPr/>
          <p:nvPr/>
        </p:nvSpPr>
        <p:spPr>
          <a:xfrm>
            <a:off x="-152400" y="3429000"/>
            <a:ext cx="4250833" cy="4343400"/>
          </a:xfrm>
          <a:prstGeom prst="ellipse">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Arial"/>
              <a:buNone/>
            </a:pPr>
            <a:r>
              <a:t/>
            </a:r>
            <a:endParaRPr b="0" i="0" sz="3200" u="none" cap="none" strike="noStrike">
              <a:solidFill>
                <a:schemeClr val="dk2"/>
              </a:solidFill>
              <a:latin typeface="Arial"/>
              <a:ea typeface="Arial"/>
              <a:cs typeface="Arial"/>
              <a:sym typeface="Arial"/>
            </a:endParaRPr>
          </a:p>
        </p:txBody>
      </p:sp>
      <p:sp>
        <p:nvSpPr>
          <p:cNvPr id="184" name="Google Shape;184;p6"/>
          <p:cNvSpPr txBox="1"/>
          <p:nvPr>
            <p:ph type="title"/>
          </p:nvPr>
        </p:nvSpPr>
        <p:spPr>
          <a:xfrm>
            <a:off x="685800" y="94977"/>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682A00"/>
                </a:solidFill>
                <a:latin typeface="Overlock"/>
                <a:ea typeface="Overlock"/>
                <a:cs typeface="Overlock"/>
                <a:sym typeface="Overlock"/>
              </a:rPr>
              <a:t>Season Examples</a:t>
            </a:r>
            <a:endParaRPr/>
          </a:p>
        </p:txBody>
      </p:sp>
      <p:sp>
        <p:nvSpPr>
          <p:cNvPr id="185" name="Google Shape;185;p6"/>
          <p:cNvSpPr txBox="1"/>
          <p:nvPr>
            <p:ph idx="1" type="body"/>
          </p:nvPr>
        </p:nvSpPr>
        <p:spPr>
          <a:xfrm>
            <a:off x="122483" y="1130048"/>
            <a:ext cx="4250833" cy="1981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Arial"/>
              <a:buChar char="•"/>
            </a:pPr>
            <a:r>
              <a:rPr lang="en-US" sz="2400"/>
              <a:t>Different areas can have different air temperatures per season depending on where they are located. </a:t>
            </a:r>
            <a:endParaRPr/>
          </a:p>
        </p:txBody>
      </p:sp>
      <p:pic>
        <p:nvPicPr>
          <p:cNvPr id="186" name="Google Shape;186;p6"/>
          <p:cNvPicPr preferRelativeResize="0"/>
          <p:nvPr/>
        </p:nvPicPr>
        <p:blipFill rotWithShape="1">
          <a:blip r:embed="rId3">
            <a:alphaModFix/>
          </a:blip>
          <a:srcRect b="0" l="0" r="0" t="0"/>
          <a:stretch/>
        </p:blipFill>
        <p:spPr>
          <a:xfrm>
            <a:off x="4612053" y="1130048"/>
            <a:ext cx="4152900" cy="2767095"/>
          </a:xfrm>
          <a:prstGeom prst="rect">
            <a:avLst/>
          </a:prstGeom>
          <a:noFill/>
          <a:ln>
            <a:noFill/>
          </a:ln>
          <a:effectLst>
            <a:outerShdw blurRad="292100" rotWithShape="0" algn="tl" dir="2700000" dist="139700">
              <a:srgbClr val="333333">
                <a:alpha val="64705"/>
              </a:srgbClr>
            </a:outerShdw>
          </a:effectLst>
        </p:spPr>
      </p:pic>
      <p:pic>
        <p:nvPicPr>
          <p:cNvPr descr="Ecuador Amazon Rainforest Weather and Month-to-Month Temperatures" id="187" name="Google Shape;187;p6"/>
          <p:cNvPicPr preferRelativeResize="0"/>
          <p:nvPr/>
        </p:nvPicPr>
        <p:blipFill rotWithShape="1">
          <a:blip r:embed="rId4">
            <a:alphaModFix/>
          </a:blip>
          <a:srcRect b="0" l="0" r="0" t="0"/>
          <a:stretch/>
        </p:blipFill>
        <p:spPr>
          <a:xfrm>
            <a:off x="228600" y="4622268"/>
            <a:ext cx="3733799" cy="2087754"/>
          </a:xfrm>
          <a:prstGeom prst="rect">
            <a:avLst/>
          </a:prstGeom>
          <a:noFill/>
          <a:ln>
            <a:noFill/>
          </a:ln>
          <a:effectLst>
            <a:outerShdw blurRad="292100" rotWithShape="0" algn="tl" dir="2700000" dist="139700">
              <a:srgbClr val="333333">
                <a:alpha val="64705"/>
              </a:srgbClr>
            </a:outerShdw>
          </a:effectLst>
        </p:spPr>
      </p:pic>
      <p:sp>
        <p:nvSpPr>
          <p:cNvPr id="188" name="Google Shape;188;p6"/>
          <p:cNvSpPr/>
          <p:nvPr/>
        </p:nvSpPr>
        <p:spPr>
          <a:xfrm>
            <a:off x="5715000" y="2286000"/>
            <a:ext cx="609600" cy="304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Arial"/>
              <a:buNone/>
            </a:pPr>
            <a:r>
              <a:t/>
            </a:r>
            <a:endParaRPr b="0" i="0" sz="3200" u="none" cap="none" strike="noStrike">
              <a:solidFill>
                <a:schemeClr val="dk2"/>
              </a:solidFill>
              <a:latin typeface="Arial"/>
              <a:ea typeface="Arial"/>
              <a:cs typeface="Arial"/>
              <a:sym typeface="Arial"/>
            </a:endParaRPr>
          </a:p>
        </p:txBody>
      </p:sp>
      <p:sp>
        <p:nvSpPr>
          <p:cNvPr id="189" name="Google Shape;189;p6"/>
          <p:cNvSpPr/>
          <p:nvPr/>
        </p:nvSpPr>
        <p:spPr>
          <a:xfrm>
            <a:off x="115857" y="2889477"/>
            <a:ext cx="4038405" cy="1631216"/>
          </a:xfrm>
          <a:prstGeom prst="rect">
            <a:avLst/>
          </a:prstGeom>
          <a:solidFill>
            <a:srgbClr val="FBBE7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chemeClr val="dk1"/>
                </a:solidFill>
                <a:latin typeface="Arial"/>
                <a:ea typeface="Arial"/>
                <a:cs typeface="Arial"/>
                <a:sym typeface="Arial"/>
              </a:rPr>
              <a:t>The Amazon Region is located near the Equator and receives more sunlight; therefore it retains more solar energy and remains warmer for most of the year.</a:t>
            </a:r>
            <a:endParaRPr/>
          </a:p>
        </p:txBody>
      </p:sp>
      <p:sp>
        <p:nvSpPr>
          <p:cNvPr id="190" name="Google Shape;190;p6"/>
          <p:cNvSpPr/>
          <p:nvPr/>
        </p:nvSpPr>
        <p:spPr>
          <a:xfrm>
            <a:off x="4714191" y="4085528"/>
            <a:ext cx="4038405" cy="2246769"/>
          </a:xfrm>
          <a:prstGeom prst="rect">
            <a:avLst/>
          </a:prstGeom>
          <a:solidFill>
            <a:srgbClr val="FBBE7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chemeClr val="dk1"/>
                </a:solidFill>
                <a:latin typeface="Arial"/>
                <a:ea typeface="Arial"/>
                <a:cs typeface="Arial"/>
                <a:sym typeface="Arial"/>
              </a:rPr>
              <a:t>The Tibetan Plateau remains cooler because its latitude closer to the North Pole and its elevation being higher. Both these properties allow temperatures to reach -40°F in the cooler seasons and remain cool year long.</a:t>
            </a:r>
            <a:endParaRPr/>
          </a:p>
        </p:txBody>
      </p:sp>
      <p:sp>
        <p:nvSpPr>
          <p:cNvPr id="191" name="Google Shape;191;p6"/>
          <p:cNvSpPr/>
          <p:nvPr/>
        </p:nvSpPr>
        <p:spPr>
          <a:xfrm>
            <a:off x="7467600" y="1828800"/>
            <a:ext cx="533400" cy="228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Arial"/>
              <a:buNone/>
            </a:pPr>
            <a:r>
              <a:t/>
            </a:r>
            <a:endParaRPr b="0" i="0" sz="3200" u="none" cap="none" strike="noStrike">
              <a:solidFill>
                <a:schemeClr val="dk2"/>
              </a:solidFill>
              <a:latin typeface="Arial"/>
              <a:ea typeface="Arial"/>
              <a:cs typeface="Arial"/>
              <a:sym typeface="Arial"/>
            </a:endParaRPr>
          </a:p>
        </p:txBody>
      </p:sp>
      <p:cxnSp>
        <p:nvCxnSpPr>
          <p:cNvPr id="192" name="Google Shape;192;p6"/>
          <p:cNvCxnSpPr/>
          <p:nvPr/>
        </p:nvCxnSpPr>
        <p:spPr>
          <a:xfrm rot="-5400000">
            <a:off x="3924882" y="2764219"/>
            <a:ext cx="2031600" cy="1684500"/>
          </a:xfrm>
          <a:prstGeom prst="curvedConnector3">
            <a:avLst>
              <a:gd fmla="val 65652" name="adj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93" name="Google Shape;193;p6"/>
          <p:cNvCxnSpPr/>
          <p:nvPr/>
        </p:nvCxnSpPr>
        <p:spPr>
          <a:xfrm flipH="1" rot="5400000">
            <a:off x="7137300" y="2717700"/>
            <a:ext cx="2298900" cy="1104900"/>
          </a:xfrm>
          <a:prstGeom prst="curvedConnector3">
            <a:avLst>
              <a:gd fmla="val 50000" name="adj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94" name="Google Shape;194;p6"/>
          <p:cNvCxnSpPr/>
          <p:nvPr/>
        </p:nvCxnSpPr>
        <p:spPr>
          <a:xfrm flipH="1" rot="-5400000">
            <a:off x="266700" y="4305300"/>
            <a:ext cx="457200" cy="381000"/>
          </a:xfrm>
          <a:prstGeom prst="curvedConnector3">
            <a:avLst>
              <a:gd fmla="val 50000" name="adj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0DCF434B76F049A2CEA75E6A4FC781" ma:contentTypeVersion="4" ma:contentTypeDescription="Create a new document." ma:contentTypeScope="" ma:versionID="b68533a0c7837fac31e926291f5e54ce">
  <xsd:schema xmlns:xsd="http://www.w3.org/2001/XMLSchema" xmlns:xs="http://www.w3.org/2001/XMLSchema" xmlns:p="http://schemas.microsoft.com/office/2006/metadata/properties" xmlns:ns2="7678f3af-366b-4b7e-a00f-a701c5cd67ce" targetNamespace="http://schemas.microsoft.com/office/2006/metadata/properties" ma:root="true" ma:fieldsID="cd354c2ea28e86207406ae7730d28c82" ns2:_="">
    <xsd:import namespace="7678f3af-366b-4b7e-a00f-a701c5cd67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8f3af-366b-4b7e-a00f-a701c5cd67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E3B5B9-7BDE-4CD2-AC78-16CAEE62178A}"/>
</file>

<file path=customXml/itemProps2.xml><?xml version="1.0" encoding="utf-8"?>
<ds:datastoreItem xmlns:ds="http://schemas.openxmlformats.org/officeDocument/2006/customXml" ds:itemID="{CD1548E8-C227-467D-A4ED-E0689A666073}"/>
</file>

<file path=customXml/itemProps3.xml><?xml version="1.0" encoding="utf-8"?>
<ds:datastoreItem xmlns:ds="http://schemas.openxmlformats.org/officeDocument/2006/customXml" ds:itemID="{D1082F3B-90A8-4A58-BEB9-98595FE8D3AA}"/>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Jolie Kavanagh</dc:creator>
  <dcterms:created xsi:type="dcterms:W3CDTF">2020-05-20T22:43:40Z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0x0101003B0DCF434B76F049A2CEA75E6A4FC781</vt:lpwstr>
  </property>
  <property fmtid="{D5CDD505-2E9C-101B-9397-08002B2CF9AE}" pid="3" name="Order">
    <vt:r8>42500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